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7"/>
  </p:notesMasterIdLst>
  <p:sldIdLst>
    <p:sldId id="256" r:id="rId2"/>
    <p:sldId id="716" r:id="rId3"/>
    <p:sldId id="717" r:id="rId4"/>
    <p:sldId id="483" r:id="rId5"/>
    <p:sldId id="484" r:id="rId6"/>
    <p:sldId id="799" r:id="rId7"/>
    <p:sldId id="487" r:id="rId8"/>
    <p:sldId id="800" r:id="rId9"/>
    <p:sldId id="801" r:id="rId10"/>
    <p:sldId id="802" r:id="rId11"/>
    <p:sldId id="803" r:id="rId12"/>
    <p:sldId id="804" r:id="rId13"/>
    <p:sldId id="486" r:id="rId14"/>
    <p:sldId id="485" r:id="rId15"/>
    <p:sldId id="488" r:id="rId16"/>
    <p:sldId id="511" r:id="rId17"/>
    <p:sldId id="489" r:id="rId18"/>
    <p:sldId id="512" r:id="rId19"/>
    <p:sldId id="808" r:id="rId20"/>
    <p:sldId id="759" r:id="rId21"/>
    <p:sldId id="760" r:id="rId22"/>
    <p:sldId id="761" r:id="rId23"/>
    <p:sldId id="762" r:id="rId24"/>
    <p:sldId id="764" r:id="rId25"/>
    <p:sldId id="774" r:id="rId26"/>
    <p:sldId id="781" r:id="rId27"/>
    <p:sldId id="771" r:id="rId28"/>
    <p:sldId id="763" r:id="rId29"/>
    <p:sldId id="765" r:id="rId30"/>
    <p:sldId id="842" r:id="rId31"/>
    <p:sldId id="767" r:id="rId32"/>
    <p:sldId id="766" r:id="rId33"/>
    <p:sldId id="768" r:id="rId34"/>
    <p:sldId id="769" r:id="rId35"/>
    <p:sldId id="77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61D"/>
    <a:srgbClr val="315295"/>
    <a:srgbClr val="1F1321"/>
    <a:srgbClr val="A23C33"/>
    <a:srgbClr val="EC5599"/>
    <a:srgbClr val="EFA750"/>
    <a:srgbClr val="A4A4A4"/>
    <a:srgbClr val="28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2377" autoAdjust="0"/>
  </p:normalViewPr>
  <p:slideViewPr>
    <p:cSldViewPr snapToGrid="0">
      <p:cViewPr>
        <p:scale>
          <a:sx n="75" d="100"/>
          <a:sy n="75" d="100"/>
        </p:scale>
        <p:origin x="-2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F89C-783E-4F28-875C-B1DB68F01CD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7308-1C1E-4045-84EF-F7227CCD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3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3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2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96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3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78B61B-0C9F-4110-A2B3-1127AB40C0D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1318945"/>
            <a:ext cx="9144000" cy="4222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2900" y="1638300"/>
            <a:ext cx="8890000" cy="30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defTabSz="457200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fa-IR" sz="3600" b="1" dirty="0">
                <a:solidFill>
                  <a:srgbClr val="FFFF00"/>
                </a:solidFill>
                <a:cs typeface="B Zar" panose="00000400000000000000" pitchFamily="2" charset="-78"/>
              </a:rPr>
              <a:t>تفسیر نقاشی کودکان</a:t>
            </a:r>
          </a:p>
          <a:p>
            <a:pPr marL="285750" lvl="0" indent="-285750" algn="ctr" defTabSz="457200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fa-IR" sz="3600" b="1" dirty="0">
                <a:solidFill>
                  <a:schemeClr val="bg1"/>
                </a:solidFill>
                <a:cs typeface="B Zar" panose="00000400000000000000" pitchFamily="2" charset="-78"/>
              </a:rPr>
              <a:t>معرفی،اجرا و تفسیر تست ترسیم </a:t>
            </a:r>
            <a:r>
              <a:rPr lang="fa-IR" sz="36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خانواده</a:t>
            </a:r>
            <a:endParaRPr lang="en-US" sz="3600" b="1" dirty="0" smtClean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marL="285750" lvl="0" indent="-285750" algn="ctr" defTabSz="457200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44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Family Drawing Test</a:t>
            </a:r>
            <a:endParaRPr lang="fa-IR" sz="4400" b="1" dirty="0" smtClean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marL="285750" lvl="0" indent="-285750" algn="ctr" defTabSz="457200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fa-IR" sz="3600" b="1" dirty="0" smtClean="0">
                <a:solidFill>
                  <a:srgbClr val="FFFF00"/>
                </a:solidFill>
                <a:cs typeface="B Zar" panose="00000400000000000000" pitchFamily="2" charset="-78"/>
              </a:rPr>
              <a:t>دکتر </a:t>
            </a:r>
            <a:r>
              <a:rPr lang="fa-IR" sz="3600" b="1" dirty="0">
                <a:solidFill>
                  <a:srgbClr val="FFFF00"/>
                </a:solidFill>
                <a:cs typeface="B Zar" panose="00000400000000000000" pitchFamily="2" charset="-78"/>
              </a:rPr>
              <a:t>رضا برومند</a:t>
            </a:r>
          </a:p>
        </p:txBody>
      </p:sp>
    </p:spTree>
    <p:extLst>
      <p:ext uri="{BB962C8B-B14F-4D97-AF65-F5344CB8AC3E}">
        <p14:creationId xmlns:p14="http://schemas.microsoft.com/office/powerpoint/2010/main" val="8899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 روایی و پایایی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 با اینکه روایی این تست توسط تعدادی از روانشناسان و متخصصان مورد شک و انتقاد قرار گرفته است، با این حال روایی آن </a:t>
            </a:r>
            <a:r>
              <a:rPr lang="fa-IR" sz="2800" b="1" dirty="0" smtClean="0">
                <a:cs typeface="B Zar" panose="00000400000000000000" pitchFamily="2" charset="-78"/>
              </a:rPr>
              <a:t>قابل </a:t>
            </a:r>
            <a:r>
              <a:rPr lang="fa-IR" sz="2800" b="1" dirty="0">
                <a:cs typeface="B Zar" panose="00000400000000000000" pitchFamily="2" charset="-78"/>
              </a:rPr>
              <a:t>اتکا می باشد</a:t>
            </a:r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445000"/>
            <a:ext cx="6642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6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 smtClean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استفاده </a:t>
            </a:r>
            <a:r>
              <a:rPr lang="fa-IR" sz="32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از این تست به عنوان روشی </a:t>
            </a:r>
            <a:r>
              <a:rPr lang="fa-IR" sz="3200" b="1" dirty="0" smtClean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واحد</a:t>
            </a:r>
            <a:r>
              <a:rPr lang="fa-IR" sz="3200" b="1" dirty="0">
                <a:solidFill>
                  <a:srgbClr val="003399"/>
                </a:solidFill>
                <a:latin typeface="dana"/>
                <a:cs typeface="B Zar" panose="00000400000000000000" pitchFamily="2" charset="-78"/>
              </a:rPr>
              <a:t/>
            </a:r>
            <a:br>
              <a:rPr lang="fa-IR" sz="3200" b="1" dirty="0">
                <a:solidFill>
                  <a:srgbClr val="003399"/>
                </a:solidFill>
                <a:latin typeface="dana"/>
                <a:cs typeface="B Zar" panose="00000400000000000000" pitchFamily="2" charset="-78"/>
              </a:rPr>
            </a:br>
            <a:endParaRPr lang="en-US" sz="3200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با اینکه اعتبار و روایی این تست به خوبی سنجیده </a:t>
            </a:r>
            <a:r>
              <a:rPr lang="fa-IR" sz="2800" b="1" dirty="0" smtClean="0">
                <a:cs typeface="B Zar" panose="00000400000000000000" pitchFamily="2" charset="-78"/>
              </a:rPr>
              <a:t>شده </a:t>
            </a:r>
            <a:r>
              <a:rPr lang="fa-IR" sz="2800" b="1" dirty="0">
                <a:cs typeface="B Zar" panose="00000400000000000000" pitchFamily="2" charset="-78"/>
              </a:rPr>
              <a:t>است</a:t>
            </a:r>
            <a:r>
              <a:rPr lang="fa-IR" sz="2800" b="1" dirty="0" smtClean="0">
                <a:cs typeface="B Zar" panose="00000400000000000000" pitchFamily="2" charset="-78"/>
              </a:rPr>
              <a:t>،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اما بهتر است که روان شناسان و متخصصان از این تست </a:t>
            </a:r>
            <a:r>
              <a:rPr lang="fa-IR" sz="2800" b="1" dirty="0" smtClean="0">
                <a:cs typeface="B Zar" panose="00000400000000000000" pitchFamily="2" charset="-78"/>
              </a:rPr>
              <a:t>به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تنهایی استفاده نکنند و آن را در کنار دیگر روش های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تشخیصی </a:t>
            </a:r>
            <a:r>
              <a:rPr lang="fa-IR" sz="2800" b="1" dirty="0">
                <a:cs typeface="B Zar" panose="00000400000000000000" pitchFamily="2" charset="-78"/>
              </a:rPr>
              <a:t>مانند، مصاحبه و مشاهده و .. به کار بگیرند</a:t>
            </a:r>
            <a:r>
              <a:rPr lang="fa-IR" b="1" dirty="0">
                <a:cs typeface="B Zar" panose="00000400000000000000" pitchFamily="2" charset="-78"/>
              </a:rPr>
              <a:t>. </a:t>
            </a:r>
            <a:endParaRPr lang="fa-IR" b="1" dirty="0" smtClean="0"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706688"/>
            <a:ext cx="2438400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76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علت استفاده از نقاشی در این تست </a:t>
            </a:r>
            <a:br>
              <a:rPr lang="fa-IR" sz="36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</a:br>
            <a:endParaRPr lang="en-US" sz="36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اصولا نقاشی فرآیندی نمادین است و کودکان با کشیدن نقاشی چیزهای زیادی در مورد خودشان را در اختیار دیگران قرار می دهند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اگر فردی به مبانی و اصول تفسیر </a:t>
            </a:r>
            <a:r>
              <a:rPr lang="fa-IR" b="1" dirty="0">
                <a:cs typeface="B Zar" panose="00000400000000000000" pitchFamily="2" charset="-78"/>
              </a:rPr>
              <a:t>نقاشی کودکان </a:t>
            </a:r>
            <a:r>
              <a:rPr lang="fa-IR" b="1" dirty="0" smtClean="0">
                <a:cs typeface="B Zar" panose="00000400000000000000" pitchFamily="2" charset="-78"/>
              </a:rPr>
              <a:t>را آشنا باشد</a:t>
            </a:r>
            <a:r>
              <a:rPr lang="fa-IR" b="1" dirty="0">
                <a:cs typeface="B Zar" panose="00000400000000000000" pitchFamily="2" charset="-78"/>
              </a:rPr>
              <a:t>، می تواند </a:t>
            </a:r>
            <a:r>
              <a:rPr lang="fa-IR" b="1" dirty="0" smtClean="0">
                <a:cs typeface="B Zar" panose="00000400000000000000" pitchFamily="2" charset="-78"/>
              </a:rPr>
              <a:t>شخصیت و تعارضات  </a:t>
            </a:r>
            <a:r>
              <a:rPr lang="fa-IR" b="1" dirty="0">
                <a:cs typeface="B Zar" panose="00000400000000000000" pitchFamily="2" charset="-78"/>
              </a:rPr>
              <a:t>کودکان را تحلیل کند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4546600"/>
            <a:ext cx="5562600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02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chemeClr val="tx1"/>
                </a:solidFill>
                <a:latin typeface="pbo"/>
                <a:cs typeface="B Zar" panose="00000400000000000000" pitchFamily="2" charset="-78"/>
              </a:rPr>
              <a:t>در عمل ملاحظه می‌شود که فرافکنی در آزمون ترسیم خانواده به سادگی و با وسعت صورت می‌گیرد </a:t>
            </a:r>
            <a:endParaRPr lang="fa-IR" sz="2800" b="1" dirty="0" smtClean="0">
              <a:solidFill>
                <a:schemeClr val="tx1"/>
              </a:solidFill>
              <a:latin typeface="pbo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latin typeface="pbo"/>
                <a:cs typeface="B Zar" panose="00000400000000000000" pitchFamily="2" charset="-78"/>
              </a:rPr>
              <a:t>و </a:t>
            </a:r>
            <a:r>
              <a:rPr lang="fa-IR" sz="2800" b="1" dirty="0">
                <a:solidFill>
                  <a:schemeClr val="tx1"/>
                </a:solidFill>
                <a:latin typeface="pbo"/>
                <a:cs typeface="B Zar" panose="00000400000000000000" pitchFamily="2" charset="-78"/>
              </a:rPr>
              <a:t>به کمک آن می‌توان به بسیاری از </a:t>
            </a:r>
            <a:r>
              <a:rPr lang="fa-IR" sz="2800" b="1" dirty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تعارضات</a:t>
            </a:r>
            <a:r>
              <a:rPr lang="fa-IR" sz="2800" b="1" dirty="0">
                <a:solidFill>
                  <a:srgbClr val="555555"/>
                </a:solidFill>
                <a:latin typeface="pbo"/>
                <a:cs typeface="B Zar" panose="00000400000000000000" pitchFamily="2" charset="-78"/>
              </a:rPr>
              <a:t>، </a:t>
            </a:r>
            <a:endParaRPr lang="fa-IR" sz="2800" b="1" dirty="0" smtClean="0">
              <a:solidFill>
                <a:srgbClr val="555555"/>
              </a:solidFill>
              <a:latin typeface="pbo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latin typeface="pbo"/>
                <a:cs typeface="B Zar" panose="00000400000000000000" pitchFamily="2" charset="-78"/>
              </a:rPr>
              <a:t>گرایش‌های</a:t>
            </a:r>
            <a:r>
              <a:rPr lang="fa-IR" sz="2800" b="1" dirty="0" smtClean="0">
                <a:solidFill>
                  <a:srgbClr val="555555"/>
                </a:solidFill>
                <a:latin typeface="pbo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ناخودآگاه</a:t>
            </a:r>
            <a:r>
              <a:rPr lang="fa-IR" sz="2800" b="1" dirty="0">
                <a:solidFill>
                  <a:srgbClr val="555555"/>
                </a:solidFill>
                <a:latin typeface="pbo"/>
                <a:cs typeface="B Zar" panose="00000400000000000000" pitchFamily="2" charset="-78"/>
              </a:rPr>
              <a:t>، </a:t>
            </a:r>
            <a:r>
              <a:rPr lang="fa-IR" sz="2800" b="1" dirty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مکانیسم‌های دفاعی </a:t>
            </a:r>
            <a:r>
              <a:rPr lang="fa-IR" sz="2800" b="1" dirty="0" smtClean="0">
                <a:solidFill>
                  <a:schemeClr val="tx1"/>
                </a:solidFill>
                <a:latin typeface="pbo"/>
                <a:cs typeface="B Zar" panose="00000400000000000000" pitchFamily="2" charset="-78"/>
              </a:rPr>
              <a:t>و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555555"/>
                </a:solidFill>
                <a:latin typeface="pbo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اختلالات شخصیت </a:t>
            </a:r>
            <a:r>
              <a:rPr lang="fa-IR" sz="2800" b="1" dirty="0">
                <a:solidFill>
                  <a:schemeClr val="tx1"/>
                </a:solidFill>
                <a:latin typeface="pbo"/>
                <a:cs typeface="B Zar" panose="00000400000000000000" pitchFamily="2" charset="-78"/>
              </a:rPr>
              <a:t>کودکان </a:t>
            </a:r>
            <a:r>
              <a:rPr lang="fa-IR" sz="2800" b="1" dirty="0" smtClean="0">
                <a:solidFill>
                  <a:schemeClr val="tx1"/>
                </a:solidFill>
                <a:latin typeface="pbo"/>
                <a:cs typeface="B Zar" panose="00000400000000000000" pitchFamily="2" charset="-78"/>
              </a:rPr>
              <a:t>پی برد</a:t>
            </a:r>
            <a:endParaRPr lang="fa-IR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معرفی تست ترسیم خانواده </a:t>
            </a:r>
            <a:endParaRPr lang="fa-IR" sz="32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810000"/>
            <a:ext cx="28289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1" y="2171700"/>
            <a:ext cx="9601196" cy="3704168"/>
          </a:xfrm>
        </p:spPr>
        <p:txBody>
          <a:bodyPr>
            <a:noAutofit/>
          </a:bodyPr>
          <a:lstStyle/>
          <a:p>
            <a:pPr algn="r" rtl="1"/>
            <a:endParaRPr lang="fa-IR" sz="2800" b="1" dirty="0" smtClean="0">
              <a:solidFill>
                <a:srgbClr val="002060"/>
              </a:solidFill>
              <a:latin typeface="pbo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آزمون </a:t>
            </a:r>
            <a:r>
              <a:rPr lang="fa-IR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نقاشی خانواده علاوه بر ویژگی‌های فردی آزمودنی، روابط و نیازهای خانوادگی او را نیز منعکس می‌کند</a:t>
            </a:r>
            <a:r>
              <a:rPr lang="fa-IR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این آزمون به ویژه در مورد کودکان و </a:t>
            </a:r>
            <a:r>
              <a:rPr lang="fa-IR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نوجوانان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که صحبت کردن درباره احساساتشان در مورد خانواده </a:t>
            </a:r>
            <a:endParaRPr lang="fa-IR" b="1" dirty="0" smtClean="0">
              <a:solidFill>
                <a:srgbClr val="002060"/>
              </a:solidFill>
              <a:latin typeface="pbo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برایشان </a:t>
            </a:r>
            <a:r>
              <a:rPr lang="fa-IR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دشوارتر است، مفیدتر خواهد بود</a:t>
            </a:r>
            <a:endParaRPr lang="fa-IR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200" b="1" dirty="0">
                <a:solidFill>
                  <a:srgbClr val="FF0000"/>
                </a:solidFill>
                <a:cs typeface="B Zar" panose="00000400000000000000" pitchFamily="2" charset="-78"/>
              </a:rPr>
              <a:t>تست ترسیم خانواده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606801"/>
            <a:ext cx="254317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 rtl="1">
              <a:spcBef>
                <a:spcPct val="20000"/>
              </a:spcBef>
              <a:spcAft>
                <a:spcPts val="600"/>
              </a:spcAft>
            </a:pPr>
            <a:r>
              <a:rPr lang="fa-IR" sz="3200" b="1" dirty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  <a:t>مزایای نقاشی خانواده</a:t>
            </a:r>
            <a:r>
              <a:rPr lang="fa-IR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Times New Roman"/>
              </a:rPr>
              <a:t/>
            </a:r>
            <a:br>
              <a:rPr lang="fa-IR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1- </a:t>
            </a:r>
            <a:r>
              <a:rPr lang="fa-IR" sz="3600" b="1" dirty="0">
                <a:solidFill>
                  <a:srgbClr val="002060"/>
                </a:solidFill>
                <a:cs typeface="B Zar" panose="00000400000000000000" pitchFamily="2" charset="-78"/>
              </a:rPr>
              <a:t>ابزار مورد نیاز این آزمون محدود </a:t>
            </a:r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به: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یک مداد، یک برگ کاغذ سفید بی‌خط و یک پاک‌کن </a:t>
            </a:r>
            <a:r>
              <a:rPr lang="fa-IR" sz="3200" b="1" dirty="0">
                <a:solidFill>
                  <a:srgbClr val="002060"/>
                </a:solidFill>
                <a:cs typeface="B Zar" panose="00000400000000000000" pitchFamily="2" charset="-78"/>
              </a:rPr>
              <a:t>می‌شود و به همین جهت در همه جا و برای همه قابل حصول می‌باشد.</a:t>
            </a:r>
          </a:p>
          <a:p>
            <a:pPr algn="r" rtl="1">
              <a:lnSpc>
                <a:spcPct val="150000"/>
              </a:lnSpc>
            </a:pPr>
            <a:endParaRPr lang="fa-IR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46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 rtl="1">
              <a:spcBef>
                <a:spcPct val="20000"/>
              </a:spcBef>
              <a:spcAft>
                <a:spcPts val="600"/>
              </a:spcAft>
            </a:pPr>
            <a:r>
              <a:rPr lang="fa-IR" sz="3200" b="1" dirty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  <a:t>مزایای نقاشی خانواده</a:t>
            </a:r>
            <a:r>
              <a:rPr lang="fa-IR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Times New Roman"/>
              </a:rPr>
              <a:t/>
            </a:r>
            <a:br>
              <a:rPr lang="fa-IR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2- </a:t>
            </a:r>
            <a:r>
              <a:rPr lang="fa-IR" b="1" dirty="0">
                <a:cs typeface="B Zar" panose="00000400000000000000" pitchFamily="2" charset="-78"/>
              </a:rPr>
              <a:t>زمان اجرای این آزمون بسیار کوتاه است(از 15 دقیقه تجاوز نمی‌کند</a:t>
            </a:r>
            <a:r>
              <a:rPr lang="fa-IR" b="1" dirty="0" smtClean="0">
                <a:cs typeface="B Zar" panose="00000400000000000000" pitchFamily="2" charset="-78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و به همین جهت وسیله بسیار خوبی جهت کار در کلینیک‌ها می‌باشد.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هنگام </a:t>
            </a:r>
            <a:r>
              <a:rPr lang="fa-IR" b="1" dirty="0">
                <a:cs typeface="B Zar" panose="00000400000000000000" pitchFamily="2" charset="-78"/>
              </a:rPr>
              <a:t>اجرا، درمانگر می‌تواند با تسلط کافی به مشاهده </a:t>
            </a:r>
            <a:r>
              <a:rPr lang="fa-IR" b="1" dirty="0" smtClean="0">
                <a:cs typeface="B Zar" panose="00000400000000000000" pitchFamily="2" charset="-78"/>
              </a:rPr>
              <a:t>آزمودنی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بپردازد و با برداشت‌هایی که از این راه می‌کند در وقت تفسیر</a:t>
            </a:r>
            <a:r>
              <a:rPr lang="fa-IR" b="1" dirty="0" smtClean="0">
                <a:cs typeface="B Zar" panose="00000400000000000000" pitchFamily="2" charset="-78"/>
              </a:rPr>
              <a:t>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صرفه‌جویی </a:t>
            </a:r>
            <a:r>
              <a:rPr lang="fa-IR" b="1" dirty="0" smtClean="0">
                <a:cs typeface="B Zar" panose="00000400000000000000" pitchFamily="2" charset="-78"/>
              </a:rPr>
              <a:t>نماید.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365501"/>
            <a:ext cx="18415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8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dirty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  <a:t>مزایای نقاشی خانواده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800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3- اجرای آزمون، مصاحبه بعدی با کودک را تسهیل می‌کند</a:t>
            </a:r>
            <a:r>
              <a:rPr lang="fa-IR" sz="2800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زیرا روند اجرا، عوامل بازدارنده "</a:t>
            </a:r>
            <a:r>
              <a:rPr lang="fa-IR" sz="2800" b="1" dirty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من" و </a:t>
            </a:r>
            <a:r>
              <a:rPr lang="fa-IR" sz="2800" b="1" dirty="0" smtClean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«فرا </a:t>
            </a:r>
            <a:r>
              <a:rPr lang="fa-IR" sz="2800" b="1" dirty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من" </a:t>
            </a:r>
            <a:r>
              <a:rPr lang="fa-IR" sz="2800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را </a:t>
            </a:r>
            <a:r>
              <a:rPr lang="fa-IR" sz="2800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در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هرگونه فرافکنی بعدی به حداقل می‌رساند</a:t>
            </a:r>
            <a:r>
              <a:rPr lang="fa-IR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en-US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135437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dirty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  <a:t>مزایای نقاشی خانواده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3200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4- </a:t>
            </a:r>
            <a:r>
              <a:rPr lang="fa-IR" sz="3200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نقاشی ترسیم شده به عنوان یک اثر مکتوب در پرونده آزمودنی باقی می‌ماند و می‌توان در جلسات بعدی به آن مراجعه </a:t>
            </a:r>
            <a:r>
              <a:rPr lang="fa-IR" sz="3200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کرد.</a:t>
            </a:r>
            <a:endParaRPr lang="fa-IR" sz="3200" b="1" dirty="0">
              <a:solidFill>
                <a:srgbClr val="002060"/>
              </a:solidFill>
              <a:latin typeface="pbo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25924"/>
            <a:ext cx="83058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6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3600" b="1" dirty="0">
                <a:solidFill>
                  <a:srgbClr val="C00000"/>
                </a:solidFill>
                <a:latin typeface="bnaskh"/>
                <a:cs typeface="B Zar" panose="00000400000000000000" pitchFamily="2" charset="-78"/>
              </a:rPr>
              <a:t>مراحل  </a:t>
            </a:r>
            <a:r>
              <a:rPr lang="fa-IR" sz="3600" b="1" dirty="0" smtClean="0">
                <a:solidFill>
                  <a:srgbClr val="C00000"/>
                </a:solidFill>
                <a:latin typeface="bnaskh"/>
                <a:cs typeface="B Zar" panose="00000400000000000000" pitchFamily="2" charset="-78"/>
              </a:rPr>
              <a:t>و نحوه اجرای آزمون ترسیم خانواده</a:t>
            </a:r>
            <a:r>
              <a:rPr lang="fa-IR" sz="3600" b="1" dirty="0">
                <a:solidFill>
                  <a:srgbClr val="C00000"/>
                </a:solidFill>
                <a:latin typeface="bnaskh"/>
                <a:cs typeface="B Zar" panose="00000400000000000000" pitchFamily="2" charset="-78"/>
              </a:rPr>
              <a:t/>
            </a:r>
            <a:br>
              <a:rPr lang="fa-IR" sz="3600" b="1" dirty="0">
                <a:solidFill>
                  <a:srgbClr val="C00000"/>
                </a:solidFill>
                <a:latin typeface="bnaskh"/>
                <a:cs typeface="B Zar" panose="00000400000000000000" pitchFamily="2" charset="-78"/>
              </a:rPr>
            </a:b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1" y="3429000"/>
            <a:ext cx="6680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224046"/>
            <a:ext cx="11683652" cy="4733362"/>
          </a:xfrm>
          <a:prstGeom prst="roundRect">
            <a:avLst>
              <a:gd name="adj" fmla="val 49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 rtl="1">
              <a:lnSpc>
                <a:spcPct val="150000"/>
              </a:lnSpc>
            </a:pPr>
            <a:endParaRPr lang="fa-IR" sz="20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0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0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1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سرفصل ها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2" name="Flowchart: Off-page Connector 11">
            <a:hlinkClick r:id="rId5" action="ppaction://hlinksldjump"/>
          </p:cNvPr>
          <p:cNvSpPr/>
          <p:nvPr/>
        </p:nvSpPr>
        <p:spPr>
          <a:xfrm>
            <a:off x="10016373" y="1517693"/>
            <a:ext cx="1659072" cy="1109188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noProof="0" dirty="0" smtClean="0">
                <a:solidFill>
                  <a:prstClr val="black"/>
                </a:solidFill>
                <a:latin typeface="Gill Sans MT" panose="020B0502020104020203"/>
                <a:cs typeface="B Titr" panose="00000700000000000000" pitchFamily="2" charset="-78"/>
              </a:rPr>
              <a:t>معرفی</a:t>
            </a:r>
            <a:r>
              <a:rPr lang="en-US" sz="2000" kern="0" noProof="0" dirty="0" smtClean="0">
                <a:solidFill>
                  <a:prstClr val="black"/>
                </a:solidFill>
                <a:latin typeface="Gill Sans MT" panose="020B0502020104020203"/>
                <a:cs typeface="B Titr" panose="00000700000000000000" pitchFamily="2" charset="-78"/>
              </a:rPr>
              <a:t> </a:t>
            </a:r>
            <a:r>
              <a:rPr lang="fa-IR" sz="2000" kern="0" noProof="0" dirty="0" smtClean="0">
                <a:solidFill>
                  <a:prstClr val="black"/>
                </a:solidFill>
                <a:latin typeface="Gill Sans MT" panose="020B0502020104020203"/>
                <a:cs typeface="B Titr" panose="00000700000000000000" pitchFamily="2" charset="-78"/>
              </a:rPr>
              <a:t> مدرس  </a:t>
            </a:r>
            <a:endParaRPr kumimoji="0" lang="fa-I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cs typeface="B Titr" panose="00000700000000000000" pitchFamily="2" charset="-78"/>
            </a:endParaRPr>
          </a:p>
        </p:txBody>
      </p:sp>
      <p:sp>
        <p:nvSpPr>
          <p:cNvPr id="13" name="Flowchart: Off-page Connector 12">
            <a:hlinkClick r:id="rId5" action="ppaction://hlinksldjump"/>
          </p:cNvPr>
          <p:cNvSpPr/>
          <p:nvPr/>
        </p:nvSpPr>
        <p:spPr>
          <a:xfrm>
            <a:off x="10016373" y="3903139"/>
            <a:ext cx="1659072" cy="1233837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cs typeface="B Titr" panose="00000700000000000000" pitchFamily="2" charset="-78"/>
              </a:rPr>
              <a:t>مفاهیم پایه درتفسیر نقاشی</a:t>
            </a:r>
            <a:r>
              <a:rPr kumimoji="0" lang="fa-IR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cs typeface="B Titr" panose="00000700000000000000" pitchFamily="2" charset="-78"/>
              </a:rPr>
              <a:t> کودکان</a:t>
            </a:r>
            <a:endParaRPr kumimoji="0" lang="fa-I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cs typeface="B Titr" panose="00000700000000000000" pitchFamily="2" charset="-78"/>
            </a:endParaRPr>
          </a:p>
        </p:txBody>
      </p:sp>
      <p:sp>
        <p:nvSpPr>
          <p:cNvPr id="14" name="Flowchart: Off-page Connector 13">
            <a:hlinkClick r:id="rId5" action="ppaction://hlinksldjump"/>
          </p:cNvPr>
          <p:cNvSpPr/>
          <p:nvPr/>
        </p:nvSpPr>
        <p:spPr>
          <a:xfrm>
            <a:off x="7920183" y="1517693"/>
            <a:ext cx="1659072" cy="1208381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cs typeface="B Titr" panose="00000700000000000000" pitchFamily="2" charset="-78"/>
              </a:rPr>
              <a:t>نقاشی زبان کودک</a:t>
            </a:r>
          </a:p>
        </p:txBody>
      </p:sp>
      <p:sp>
        <p:nvSpPr>
          <p:cNvPr id="15" name="Flowchart: Off-page Connector 14">
            <a:hlinkClick r:id="rId5" action="ppaction://hlinksldjump"/>
          </p:cNvPr>
          <p:cNvSpPr/>
          <p:nvPr/>
        </p:nvSpPr>
        <p:spPr>
          <a:xfrm>
            <a:off x="8163223" y="3914257"/>
            <a:ext cx="1659072" cy="1233837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cs typeface="B Titr" panose="00000700000000000000" pitchFamily="2" charset="-78"/>
              </a:rPr>
              <a:t>شخصیت و نقاشی کودکان</a:t>
            </a:r>
          </a:p>
        </p:txBody>
      </p:sp>
      <p:sp>
        <p:nvSpPr>
          <p:cNvPr id="16" name="Flowchart: Off-page Connector 15">
            <a:hlinkClick r:id="rId5" action="ppaction://hlinksldjump"/>
          </p:cNvPr>
          <p:cNvSpPr/>
          <p:nvPr/>
        </p:nvSpPr>
        <p:spPr>
          <a:xfrm>
            <a:off x="1628384" y="1507658"/>
            <a:ext cx="1659072" cy="1233837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cs typeface="B Titr" panose="00000700000000000000" pitchFamily="2" charset="-78"/>
              </a:rPr>
              <a:t>مراحل رشد نقاشی در کودکان</a:t>
            </a:r>
          </a:p>
        </p:txBody>
      </p:sp>
      <p:sp>
        <p:nvSpPr>
          <p:cNvPr id="17" name="Flowchart: Off-page Connector 16">
            <a:hlinkClick r:id="rId5" action="ppaction://hlinksldjump"/>
          </p:cNvPr>
          <p:cNvSpPr/>
          <p:nvPr/>
        </p:nvSpPr>
        <p:spPr>
          <a:xfrm>
            <a:off x="3681190" y="1517693"/>
            <a:ext cx="1659072" cy="1233837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cs typeface="B Titr" panose="00000700000000000000" pitchFamily="2" charset="-78"/>
              </a:rPr>
              <a:t>رویکردهای روان شناسی به نقاشی کودکان</a:t>
            </a:r>
          </a:p>
        </p:txBody>
      </p:sp>
      <p:sp>
        <p:nvSpPr>
          <p:cNvPr id="18" name="Flowchart: Off-page Connector 17">
            <a:hlinkClick r:id="rId5" action="ppaction://hlinksldjump"/>
          </p:cNvPr>
          <p:cNvSpPr/>
          <p:nvPr/>
        </p:nvSpPr>
        <p:spPr>
          <a:xfrm>
            <a:off x="6261111" y="3925536"/>
            <a:ext cx="1659072" cy="1259360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cs typeface="B Titr" panose="00000700000000000000" pitchFamily="2" charset="-78"/>
              </a:rPr>
              <a:t>مکانیزم های دفاعی و نقاشی کودکان</a:t>
            </a:r>
          </a:p>
        </p:txBody>
      </p:sp>
      <p:sp>
        <p:nvSpPr>
          <p:cNvPr id="19" name="Flowchart: Off-page Connector 18">
            <a:hlinkClick r:id="rId5" action="ppaction://hlinksldjump"/>
          </p:cNvPr>
          <p:cNvSpPr/>
          <p:nvPr/>
        </p:nvSpPr>
        <p:spPr>
          <a:xfrm>
            <a:off x="2123786" y="3914257"/>
            <a:ext cx="1659072" cy="1233837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dirty="0" smtClean="0">
                <a:solidFill>
                  <a:prstClr val="black"/>
                </a:solidFill>
                <a:latin typeface="Gill Sans MT" panose="020B0502020104020203"/>
                <a:cs typeface="B Titr" panose="00000700000000000000" pitchFamily="2" charset="-78"/>
              </a:rPr>
              <a:t>سطوح تفسیری سه گانه در نقاشی کودکان</a:t>
            </a:r>
            <a:endParaRPr kumimoji="0" lang="fa-I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cs typeface="B Titr" panose="00000700000000000000" pitchFamily="2" charset="-78"/>
            </a:endParaRPr>
          </a:p>
        </p:txBody>
      </p:sp>
      <p:sp>
        <p:nvSpPr>
          <p:cNvPr id="20" name="Flowchart: Off-page Connector 19">
            <a:hlinkClick r:id="rId5" action="ppaction://hlinksldjump"/>
          </p:cNvPr>
          <p:cNvSpPr/>
          <p:nvPr/>
        </p:nvSpPr>
        <p:spPr>
          <a:xfrm>
            <a:off x="5810071" y="1517692"/>
            <a:ext cx="1659072" cy="1233837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noProof="0" dirty="0" smtClean="0">
                <a:solidFill>
                  <a:prstClr val="black"/>
                </a:solidFill>
                <a:latin typeface="Gill Sans MT" panose="020B0502020104020203"/>
                <a:cs typeface="B Titr" panose="00000700000000000000" pitchFamily="2" charset="-78"/>
              </a:rPr>
              <a:t>معرفی تست ترسیم خانواده</a:t>
            </a:r>
            <a:endParaRPr kumimoji="0" lang="fa-I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cs typeface="B Titr" panose="00000700000000000000" pitchFamily="2" charset="-78"/>
            </a:endParaRPr>
          </a:p>
        </p:txBody>
      </p:sp>
      <p:sp>
        <p:nvSpPr>
          <p:cNvPr id="21" name="Flowchart: Off-page Connector 20">
            <a:hlinkClick r:id="rId5" action="ppaction://hlinksldjump"/>
          </p:cNvPr>
          <p:cNvSpPr/>
          <p:nvPr/>
        </p:nvSpPr>
        <p:spPr>
          <a:xfrm>
            <a:off x="4150999" y="3925536"/>
            <a:ext cx="1659072" cy="1233837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dirty="0" smtClean="0">
                <a:solidFill>
                  <a:prstClr val="black"/>
                </a:solidFill>
                <a:latin typeface="Gill Sans MT" panose="020B0502020104020203"/>
                <a:cs typeface="B Titr" panose="00000700000000000000" pitchFamily="2" charset="-78"/>
              </a:rPr>
              <a:t>تعارض های روانی و نقاشی کودکان</a:t>
            </a:r>
            <a:endParaRPr kumimoji="0" lang="fa-I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cs typeface="B Titr" panose="00000700000000000000" pitchFamily="2" charset="-78"/>
            </a:endParaRPr>
          </a:p>
        </p:txBody>
      </p:sp>
      <p:sp>
        <p:nvSpPr>
          <p:cNvPr id="22" name="Flowchart: Off-page Connector 21">
            <a:hlinkClick r:id="rId5" action="ppaction://hlinksldjump"/>
          </p:cNvPr>
          <p:cNvSpPr/>
          <p:nvPr/>
        </p:nvSpPr>
        <p:spPr>
          <a:xfrm>
            <a:off x="241126" y="3903139"/>
            <a:ext cx="1659072" cy="1233837"/>
          </a:xfrm>
          <a:prstGeom prst="flowChartOffpageConnector">
            <a:avLst/>
          </a:prstGeom>
          <a:gradFill flip="none" rotWithShape="1"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 cap="rnd" cmpd="sng" algn="ctr">
            <a:solidFill>
              <a:srgbClr val="90316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kern="0" dirty="0" smtClean="0">
                <a:solidFill>
                  <a:prstClr val="black"/>
                </a:solidFill>
                <a:latin typeface="Gill Sans MT" panose="020B0502020104020203"/>
                <a:cs typeface="B Titr" panose="00000700000000000000" pitchFamily="2" charset="-78"/>
              </a:rPr>
              <a:t>نمونه تفسیر انجام شده</a:t>
            </a:r>
            <a:endParaRPr kumimoji="0" lang="fa-I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59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روش اجرای آزمون ترسیم خانواده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روش اجرای آزمون ترسیم خانواده بسیار ساده است 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کودک </a:t>
            </a:r>
            <a:r>
              <a:rPr lang="fa-IR" sz="2800" b="1" dirty="0">
                <a:cs typeface="B Zar" panose="00000400000000000000" pitchFamily="2" charset="-78"/>
              </a:rPr>
              <a:t>را در مقابل میزی که کاملا اندازه اوست بنشانید ٬ویک برگ کاغذ سفید و یک مداد نوک تیز نسبتا نرم و مشکی  در اختیار او قرار دهید 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3427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 fontAlgn="base"/>
            <a:r>
              <a:rPr lang="fa-IR" b="1" dirty="0">
                <a:solidFill>
                  <a:srgbClr val="0000FF"/>
                </a:solidFill>
                <a:latin typeface="B Koodak"/>
                <a:cs typeface="B Zar" panose="00000400000000000000" pitchFamily="2" charset="-78"/>
              </a:rPr>
              <a:t>دستورالعمل آزمون ترسیم خانواده</a:t>
            </a:r>
            <a:r>
              <a:rPr lang="fa-IR" dirty="0">
                <a:solidFill>
                  <a:srgbClr val="444444"/>
                </a:solidFill>
                <a:latin typeface="B Koodak"/>
                <a:cs typeface="B Zar" panose="00000400000000000000" pitchFamily="2" charset="-78"/>
              </a:rPr>
              <a:t/>
            </a:r>
            <a:br>
              <a:rPr lang="fa-IR" dirty="0">
                <a:solidFill>
                  <a:srgbClr val="444444"/>
                </a:solidFill>
                <a:latin typeface="B Koodak"/>
                <a:cs typeface="B Zar" panose="00000400000000000000" pitchFamily="2" charset="-78"/>
              </a:rPr>
            </a:b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یک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خانواده را نقاشی کن </a:t>
            </a:r>
            <a:endParaRPr lang="fa-IR" sz="3200" b="1" dirty="0" smtClean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یا </a:t>
            </a:r>
            <a:r>
              <a:rPr lang="fa-IR" b="1" dirty="0">
                <a:cs typeface="B Zar" panose="00000400000000000000" pitchFamily="2" charset="-78"/>
              </a:rPr>
              <a:t>اینکه “یک خانواده را در فکر خودت مجسم کن و آن را نقاشی کن</a:t>
            </a:r>
            <a:r>
              <a:rPr lang="fa-IR" b="1" dirty="0" smtClean="0">
                <a:cs typeface="B Zar" panose="00000400000000000000" pitchFamily="2" charset="-78"/>
              </a:rPr>
              <a:t>”.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اگر </a:t>
            </a:r>
            <a:r>
              <a:rPr lang="fa-IR" b="1" dirty="0">
                <a:cs typeface="B Zar" panose="00000400000000000000" pitchFamily="2" charset="-78"/>
              </a:rPr>
              <a:t>کودک پرسید :که آیا خانواده خودم را نقاشی کنم “به او بگویید </a:t>
            </a:r>
            <a:r>
              <a:rPr lang="fa-IR" b="1" dirty="0" smtClean="0">
                <a:cs typeface="B Zar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”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هرطور که دوست داری 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“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4737100"/>
            <a:ext cx="505618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50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b="1" dirty="0">
                <a:solidFill>
                  <a:srgbClr val="0000FF"/>
                </a:solidFill>
                <a:latin typeface="B Koodak"/>
                <a:cs typeface="B Zar" panose="00000400000000000000" pitchFamily="2" charset="-78"/>
              </a:rPr>
              <a:t>دستورالعمل آزمون ترسیم خانواده</a:t>
            </a:r>
            <a:r>
              <a:rPr lang="fa-IR" sz="4000" dirty="0">
                <a:solidFill>
                  <a:srgbClr val="444444"/>
                </a:solidFill>
                <a:latin typeface="B Koodak"/>
                <a:cs typeface="B Zar" panose="00000400000000000000" pitchFamily="2" charset="-78"/>
              </a:rPr>
              <a:t/>
            </a:r>
            <a:br>
              <a:rPr lang="fa-IR" sz="4000" dirty="0">
                <a:solidFill>
                  <a:srgbClr val="444444"/>
                </a:solidFill>
                <a:latin typeface="B Koodak"/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اگر کودک گفت :”بدون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خط کش و مدادپاک کن </a:t>
            </a:r>
            <a:r>
              <a:rPr lang="fa-IR" sz="2800" b="1" dirty="0">
                <a:cs typeface="B Zar" panose="00000400000000000000" pitchFamily="2" charset="-78"/>
              </a:rPr>
              <a:t>نمی تواند این کار را انجام دهد ” او را تشویق کنید و مطمئن کنید که آنچه می کشد مورد توجه است ٬وهرگز به هیچوجه خوبی یا بدی نقاشی مورد قضاوت قرار نخواهد گرفت و منظور تکلیفی نیست که مثل تکالیف درسی به آن نمره داده شود.</a:t>
            </a: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258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هنگام ترسیم نقاشی در کنار کودک باشید و این نکات را یادداشت </a:t>
            </a:r>
            <a:r>
              <a:rPr lang="fa-IR" sz="2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کنید</a:t>
            </a:r>
            <a:endParaRPr lang="en-US" sz="2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3000"/>
            <a:ext cx="9601196" cy="3462868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– کودک نقاشی را از چپ شروع می کند یا از راست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– </a:t>
            </a:r>
            <a:r>
              <a:rPr lang="fa-IR" sz="2800" b="1" dirty="0">
                <a:cs typeface="B Zar" panose="00000400000000000000" pitchFamily="2" charset="-78"/>
              </a:rPr>
              <a:t>ترتیب کشیدن افراد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– </a:t>
            </a:r>
            <a:r>
              <a:rPr lang="fa-IR" sz="2800" b="1" dirty="0">
                <a:cs typeface="B Zar" panose="00000400000000000000" pitchFamily="2" charset="-78"/>
              </a:rPr>
              <a:t>اسامی افرادی که کشیده را از او بپرسید و </a:t>
            </a:r>
            <a:r>
              <a:rPr lang="fa-IR" sz="2800" b="1" dirty="0" smtClean="0">
                <a:cs typeface="B Zar" panose="00000400000000000000" pitchFamily="2" charset="-78"/>
              </a:rPr>
              <a:t>بالای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تصویرشان بنویسید</a:t>
            </a:r>
          </a:p>
          <a:p>
            <a:pPr algn="r" rtl="1"/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525713"/>
            <a:ext cx="2276475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412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هنگام ترسیم نقاشی در کنار کودک باشید و این نکات را یادداشت </a:t>
            </a:r>
            <a:r>
              <a:rPr lang="fa-IR" sz="2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کنید</a:t>
            </a:r>
            <a:endParaRPr lang="en-US" sz="2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3000"/>
            <a:ext cx="9601196" cy="3462868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–– </a:t>
            </a:r>
            <a:r>
              <a:rPr lang="fa-IR" sz="3200" b="1" dirty="0">
                <a:cs typeface="B Zar" panose="00000400000000000000" pitchFamily="2" charset="-78"/>
              </a:rPr>
              <a:t>اگر کودک قبل از کشیدن فرد خاصی دچار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وقفه</a:t>
            </a:r>
            <a:r>
              <a:rPr lang="fa-IR" sz="3200" b="1" dirty="0">
                <a:cs typeface="B Zar" panose="00000400000000000000" pitchFamily="2" charset="-78"/>
              </a:rPr>
              <a:t> شد یادداشت </a:t>
            </a:r>
            <a:r>
              <a:rPr lang="fa-IR" sz="3200" b="1" dirty="0" smtClean="0">
                <a:cs typeface="B Zar" panose="00000400000000000000" pitchFamily="2" charset="-78"/>
              </a:rPr>
              <a:t>کنید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–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بازگشت مجدد </a:t>
            </a:r>
            <a:r>
              <a:rPr lang="fa-IR" sz="3200" b="1" dirty="0">
                <a:cs typeface="B Zar" panose="00000400000000000000" pitchFamily="2" charset="-78"/>
              </a:rPr>
              <a:t>به قسمت معینی از نقاشی و کامل کردن و اضافه کردن جزئیات دیگر به آن را یادداشت کنید</a:t>
            </a:r>
          </a:p>
          <a:p>
            <a:pPr algn="r" rtl="1"/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537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مشاهده در هنگام ترسیم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احساسات و واکنش ها</a:t>
            </a:r>
            <a:endParaRPr lang="en-US" sz="3600" b="1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5102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مشاهده در هنگام ترسیم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رفتار و احساس </a:t>
            </a:r>
            <a:r>
              <a:rPr lang="fa-IR" sz="2800" b="1" dirty="0" smtClean="0">
                <a:cs typeface="B Zar" panose="00000400000000000000" pitchFamily="2" charset="-78"/>
              </a:rPr>
              <a:t>کودک در هنگام ترسیم مورد مشاهده قرار گیرد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احساسات کودک </a:t>
            </a:r>
            <a:r>
              <a:rPr lang="fa-IR" sz="2800" b="1" dirty="0" smtClean="0">
                <a:cs typeface="B Zar" panose="00000400000000000000" pitchFamily="2" charset="-78"/>
              </a:rPr>
              <a:t>در هنگام ترسیم هر یک از اعضای خانواده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مکث ها و توقف ها </a:t>
            </a:r>
            <a:r>
              <a:rPr lang="fa-IR" sz="2800" b="1" dirty="0" smtClean="0">
                <a:cs typeface="B Zar" panose="00000400000000000000" pitchFamily="2" charset="-78"/>
              </a:rPr>
              <a:t>در مورد هر یک از اعضای خانواده در هنگام ترسیم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19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مصاحبه بعد از ترسیم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632200"/>
            <a:ext cx="65405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46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بعد از اتمام نقاشی ابتدا به نحوی ظریف از کار او تمجید کنید و سپس از کودک این سوالات را بپرسید</a:t>
            </a: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– “حالا تو٬ این خونواده ای را که کشیدی برای من تعریف کن”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– </a:t>
            </a:r>
            <a:r>
              <a:rPr lang="fa-IR" sz="2800" b="1" dirty="0">
                <a:cs typeface="B Zar" panose="00000400000000000000" pitchFamily="2" charset="-78"/>
              </a:rPr>
              <a:t>“اینا کجان؟” و”اینجا چکار می کنن؟”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– </a:t>
            </a:r>
            <a:r>
              <a:rPr lang="fa-IR" sz="2800" b="1" dirty="0">
                <a:cs typeface="B Zar" panose="00000400000000000000" pitchFamily="2" charset="-78"/>
              </a:rPr>
              <a:t>“به من بگو یک یک این اشخاص کی هستند و از </a:t>
            </a:r>
            <a:r>
              <a:rPr lang="fa-IR" sz="2800" b="1" dirty="0" smtClean="0">
                <a:cs typeface="B Zar" panose="00000400000000000000" pitchFamily="2" charset="-78"/>
              </a:rPr>
              <a:t>اون که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اول </a:t>
            </a:r>
            <a:r>
              <a:rPr lang="fa-IR" sz="2800" b="1" dirty="0">
                <a:cs typeface="B Zar" panose="00000400000000000000" pitchFamily="2" charset="-78"/>
              </a:rPr>
              <a:t>کشیدی شروع کن </a:t>
            </a:r>
            <a:r>
              <a:rPr lang="fa-IR" sz="2800" dirty="0"/>
              <a:t>“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2513013"/>
            <a:ext cx="2414587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847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بعد از اتمام نقاشی ابتدا به نحوی ظریف از کار او تمجید کنید و سپس از کودک این سوالات را بپرسید</a:t>
            </a: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– نقش٬سن وجنس هر یک از اشخاص را از او بپرسید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– </a:t>
            </a:r>
            <a:r>
              <a:rPr lang="fa-IR" sz="2800" b="1" dirty="0">
                <a:cs typeface="B Zar" panose="00000400000000000000" pitchFamily="2" charset="-78"/>
              </a:rPr>
              <a:t>سعی کنید کودک به شما بگوید این اشخاص به </a:t>
            </a:r>
            <a:r>
              <a:rPr lang="fa-IR" sz="2800" b="1" dirty="0" smtClean="0">
                <a:cs typeface="B Zar" panose="00000400000000000000" pitchFamily="2" charset="-78"/>
              </a:rPr>
              <a:t>هم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چه احساسی </a:t>
            </a:r>
            <a:r>
              <a:rPr lang="fa-IR" sz="2800" b="1" dirty="0" smtClean="0">
                <a:cs typeface="B Zar" panose="00000400000000000000" pitchFamily="2" charset="-78"/>
              </a:rPr>
              <a:t>دارند</a:t>
            </a:r>
            <a:endParaRPr lang="fa-IR" sz="2800" b="1" dirty="0">
              <a:cs typeface="B Zar" panose="000004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4" y="2592387"/>
            <a:ext cx="2649536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کارشناسی روان شناسی بالینی از دانشگاه اصفهان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کارشناسی ارشد روان شناسی تربیتی از دانشگاه شیراز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دکترای تخصصی روان شناسی تربیتی از دانشگاه مالایا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دکترای تخصصی مشاوره خانواده از دانشگاه هرمزگان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تدریس از سال 77 تا کنون در مقاطع کارشناسی تا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دکترای تخصصی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مولف/پژوهشگر/طراح و مجری کارگاه های آموزشی</a:t>
            </a: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6" y="1191449"/>
            <a:ext cx="4599227" cy="47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0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بعد از اتمام نقاشی ابتدا به نحوی ظریف از کار او تمجید کنید و سپس از کودک این سوالات را بپرسید</a:t>
            </a: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– </a:t>
            </a:r>
            <a:r>
              <a:rPr lang="fa-IR" sz="2800" b="1" dirty="0">
                <a:cs typeface="B Zar" panose="00000400000000000000" pitchFamily="2" charset="-78"/>
              </a:rPr>
              <a:t>“در این خونواده کدوم از همه مهربون تره؟”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– </a:t>
            </a:r>
            <a:r>
              <a:rPr lang="fa-IR" sz="2800" b="1" dirty="0">
                <a:cs typeface="B Zar" panose="00000400000000000000" pitchFamily="2" charset="-78"/>
              </a:rPr>
              <a:t>“کدوم از همه خوشبخت تره؟”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– </a:t>
            </a:r>
            <a:r>
              <a:rPr lang="fa-IR" sz="2800" b="1" dirty="0">
                <a:cs typeface="B Zar" panose="00000400000000000000" pitchFamily="2" charset="-78"/>
              </a:rPr>
              <a:t>“کدوم کمتر از همه خوشبخته؟</a:t>
            </a:r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4" y="2592387"/>
            <a:ext cx="2649536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264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بعد از اتمام نقاشی ابتدا به نحوی ظریف از کار او تمجید کنید و سپس از کودک این سوالات را بپرسید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– ” در این خونواده کی به نظر تو از همه بهتره”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– </a:t>
            </a:r>
            <a:r>
              <a:rPr lang="fa-IR" b="1" dirty="0">
                <a:cs typeface="B Zar" panose="00000400000000000000" pitchFamily="2" charset="-78"/>
              </a:rPr>
              <a:t>در برابر جواب هر یک از پرسشها از کودک بپرسید چرا.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و </a:t>
            </a:r>
            <a:r>
              <a:rPr lang="fa-IR" b="1" dirty="0">
                <a:cs typeface="B Zar" panose="00000400000000000000" pitchFamily="2" charset="-78"/>
              </a:rPr>
              <a:t>در پایان این دو سوال را از او بپرسید: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– </a:t>
            </a:r>
            <a:r>
              <a:rPr lang="fa-IR" b="1" dirty="0">
                <a:cs typeface="B Zar" panose="00000400000000000000" pitchFamily="2" charset="-78"/>
              </a:rPr>
              <a:t>“یکی از بچه ها شیطونی کرده ٬این کدومه ؟چه </a:t>
            </a:r>
            <a:r>
              <a:rPr lang="fa-IR" b="1" dirty="0" smtClean="0">
                <a:cs typeface="B Zar" panose="00000400000000000000" pitchFamily="2" charset="-78"/>
              </a:rPr>
              <a:t>جوری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تنبیهش می کنن؟”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41588"/>
            <a:ext cx="2781300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655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بعد از اتمام نقاشی ابتدا به نحوی ظریف از کار او تمجید کنید و سپس از کودک این سوالات را بپرسید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 fontAlgn="base">
              <a:lnSpc>
                <a:spcPct val="200000"/>
              </a:lnSpc>
            </a:pPr>
            <a:r>
              <a:rPr lang="fa-IR" sz="3200" b="1" dirty="0">
                <a:solidFill>
                  <a:schemeClr val="tx1"/>
                </a:solidFill>
                <a:latin typeface="B Koodak"/>
                <a:cs typeface="B Zar" panose="00000400000000000000" pitchFamily="2" charset="-78"/>
              </a:rPr>
              <a:t>– “بابا پیشنهاد می کنه که با ماشین به گردش برن</a:t>
            </a:r>
            <a:r>
              <a:rPr lang="fa-IR" sz="3200" b="1" dirty="0" smtClean="0">
                <a:solidFill>
                  <a:schemeClr val="tx1"/>
                </a:solidFill>
                <a:latin typeface="B Koodak"/>
                <a:cs typeface="B Zar" panose="00000400000000000000" pitchFamily="2" charset="-78"/>
              </a:rPr>
              <a:t>.</a:t>
            </a:r>
          </a:p>
          <a:p>
            <a:pPr algn="r" rtl="1" fontAlgn="base">
              <a:lnSpc>
                <a:spcPct val="200000"/>
              </a:lnSpc>
            </a:pPr>
            <a:r>
              <a:rPr lang="fa-IR" sz="3200" b="1" dirty="0" smtClean="0">
                <a:solidFill>
                  <a:schemeClr val="tx1"/>
                </a:solidFill>
                <a:latin typeface="B Koodak"/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chemeClr val="tx1"/>
                </a:solidFill>
                <a:latin typeface="B Koodak"/>
                <a:cs typeface="B Zar" panose="00000400000000000000" pitchFamily="2" charset="-78"/>
              </a:rPr>
              <a:t>اما برای همه ٬تو ماشین جا نیست</a:t>
            </a:r>
            <a:r>
              <a:rPr lang="fa-IR" sz="3200" b="1" dirty="0" smtClean="0">
                <a:solidFill>
                  <a:schemeClr val="tx1"/>
                </a:solidFill>
                <a:latin typeface="B Koodak"/>
                <a:cs typeface="B Zar" panose="00000400000000000000" pitchFamily="2" charset="-78"/>
              </a:rPr>
              <a:t>.</a:t>
            </a:r>
          </a:p>
          <a:p>
            <a:pPr algn="r" rtl="1" fontAlgn="base">
              <a:lnSpc>
                <a:spcPct val="200000"/>
              </a:lnSpc>
            </a:pPr>
            <a:r>
              <a:rPr lang="fa-IR" sz="3200" b="1" dirty="0" smtClean="0">
                <a:solidFill>
                  <a:schemeClr val="tx1"/>
                </a:solidFill>
                <a:latin typeface="B Koodak"/>
                <a:cs typeface="B Zar" panose="00000400000000000000" pitchFamily="2" charset="-78"/>
              </a:rPr>
              <a:t>کدومشون </a:t>
            </a:r>
            <a:r>
              <a:rPr lang="fa-IR" sz="3200" b="1" dirty="0">
                <a:solidFill>
                  <a:schemeClr val="tx1"/>
                </a:solidFill>
                <a:latin typeface="B Koodak"/>
                <a:cs typeface="B Zar" panose="00000400000000000000" pitchFamily="2" charset="-78"/>
              </a:rPr>
              <a:t>باید تو خونه بمونه؟”</a:t>
            </a:r>
          </a:p>
          <a:p>
            <a:pPr algn="r" rtl="1">
              <a:lnSpc>
                <a:spcPct val="200000"/>
              </a:lnSpc>
            </a:pPr>
            <a:endParaRPr lang="en-US" sz="3200" b="1" dirty="0">
              <a:cs typeface="B Zar" panose="000004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3974"/>
            <a:ext cx="22860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63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بعد از اتمام نقاشی ابتدا به نحوی ظریف از کار او تمجید کنید و سپس از کودک این سوالات را بپرسید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-اگر کودک خودش را در نقاشی نکشیده است از او بپرسید:”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دلت می خواست در این نقاشی جای چه کسی بودی”</a:t>
            </a:r>
          </a:p>
          <a:p>
            <a:pPr algn="r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–  و اگر خودش را کشیده بود از او بپرسید: “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غیر از این دلت </a:t>
            </a:r>
            <a:endParaRPr lang="fa-IR" b="1" dirty="0" smtClean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می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خواست جای کدوم یکی دیگه بودی؟</a:t>
            </a:r>
          </a:p>
          <a:p>
            <a:pPr algn="r" rtl="1">
              <a:lnSpc>
                <a:spcPct val="20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454400"/>
            <a:ext cx="246697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00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بعد از اتمام نقاشی ابتدا به نحوی ظریف از کار او تمجید کنید و سپس از کودک این سوالات را بپرسید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– از او بپرسید آیا ازآنچه انجام داده است احساس </a:t>
            </a:r>
            <a:r>
              <a:rPr lang="fa-IR" b="1" dirty="0" smtClean="0">
                <a:cs typeface="B Zar" panose="00000400000000000000" pitchFamily="2" charset="-78"/>
              </a:rPr>
              <a:t>رضایت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می کند یا خیر ؟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– </a:t>
            </a:r>
            <a:r>
              <a:rPr lang="fa-IR" b="1" dirty="0">
                <a:cs typeface="B Zar" panose="00000400000000000000" pitchFamily="2" charset="-78"/>
              </a:rPr>
              <a:t>اگر بخواهد ٬دوباره نقاشی را از سر بگیرد آیا همین شکل را </a:t>
            </a:r>
            <a:r>
              <a:rPr lang="fa-IR" b="1" dirty="0" smtClean="0">
                <a:cs typeface="B Zar" panose="00000400000000000000" pitchFamily="2" charset="-78"/>
              </a:rPr>
              <a:t>خواهد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کشید یا چیزی را اضافه یا کم خواهد کرد یا </a:t>
            </a: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تغییراتی در آن ایجاد خواهد کرد؟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478088"/>
            <a:ext cx="2543175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443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8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فرایند ترسیم</a:t>
            </a:r>
            <a:endParaRPr lang="en-US" sz="4800" b="1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آزمون نقاشی خانواده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601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نقاشی زبان کودکان است</a:t>
            </a:r>
            <a:b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fa-IR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621" y="2717800"/>
            <a:ext cx="4606876" cy="31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942" y="2324100"/>
            <a:ext cx="4335884" cy="339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9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1" y="2362200"/>
            <a:ext cx="9601196" cy="3513668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تجربیات بالینی </a:t>
            </a:r>
            <a:r>
              <a:rPr lang="en-US" sz="2800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کار با کودکان </a:t>
            </a:r>
            <a:r>
              <a:rPr lang="fa-IR" sz="2800" b="1" dirty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نشان می‌دهد که بسیاری از اختلالات عاطفی و مشکلات رفتاری آنان ارتباط نزدیک با خانواده‌ای دارد که در آن زندگی می‌کنند</a:t>
            </a:r>
            <a:r>
              <a:rPr lang="fa-IR" sz="2800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2060"/>
                </a:solidFill>
                <a:latin typeface="pbo"/>
                <a:cs typeface="B Zar" panose="00000400000000000000" pitchFamily="2" charset="-78"/>
              </a:rPr>
              <a:t> این موضوع ناشی از دو عامل مهم است:</a:t>
            </a:r>
          </a:p>
          <a:p>
            <a:pPr algn="r" rtl="1">
              <a:lnSpc>
                <a:spcPct val="150000"/>
              </a:lnSpc>
            </a:pPr>
            <a:r>
              <a:rPr lang="fa-IR" sz="3800" b="1" dirty="0" smtClean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1-ساخت </a:t>
            </a:r>
            <a:r>
              <a:rPr lang="fa-IR" sz="3800" b="1" dirty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و نظام خانواده </a:t>
            </a:r>
            <a:r>
              <a:rPr lang="fa-IR" sz="3800" b="1" dirty="0" smtClean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ای که کودک در آن </a:t>
            </a:r>
          </a:p>
          <a:p>
            <a:pPr algn="r" rtl="1">
              <a:lnSpc>
                <a:spcPct val="150000"/>
              </a:lnSpc>
            </a:pPr>
            <a:r>
              <a:rPr lang="fa-IR" sz="3800" b="1" dirty="0" smtClean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رشد نموده است</a:t>
            </a:r>
          </a:p>
          <a:p>
            <a:pPr algn="r" rtl="1">
              <a:lnSpc>
                <a:spcPct val="150000"/>
              </a:lnSpc>
            </a:pPr>
            <a:r>
              <a:rPr lang="fa-IR" sz="3800" b="1" dirty="0" smtClean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2-برداشت </a:t>
            </a:r>
            <a:r>
              <a:rPr lang="fa-IR" sz="3800" b="1" dirty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ویژه هر کودک از خانواده </a:t>
            </a:r>
            <a:r>
              <a:rPr lang="fa-IR" sz="3800" b="1" dirty="0" smtClean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خود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مقدمه</a:t>
            </a:r>
            <a:r>
              <a:rPr lang="en-US" sz="3200" b="1" dirty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en-US" sz="3200" b="1" dirty="0">
                <a:solidFill>
                  <a:srgbClr val="FF0000"/>
                </a:solidFill>
                <a:cs typeface="B Zar" panose="00000400000000000000" pitchFamily="2" charset="-78"/>
              </a:rPr>
            </a:br>
            <a:endParaRPr lang="fa-IR" sz="32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771900"/>
            <a:ext cx="2667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معرفی تست ترسیم خانواده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cs typeface="B Zar" panose="00000400000000000000" pitchFamily="2" charset="-78"/>
              </a:rPr>
              <a:t>Family Drawing Test</a:t>
            </a:r>
          </a:p>
          <a:p>
            <a:endParaRPr lang="en-US" sz="40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03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3000" b="1" dirty="0">
                <a:solidFill>
                  <a:srgbClr val="1F1321"/>
                </a:solidFill>
                <a:latin typeface="pbo"/>
                <a:cs typeface="B Zar" panose="00000400000000000000" pitchFamily="2" charset="-78"/>
              </a:rPr>
              <a:t> برای دستیابی به طرز فکر هر کودک از خانواده خود، شیوه‌های مختلفی پیشنهاد شده است </a:t>
            </a:r>
            <a:endParaRPr lang="fa-IR" sz="3000" b="1" dirty="0" smtClean="0">
              <a:solidFill>
                <a:srgbClr val="1F1321"/>
              </a:solidFill>
              <a:latin typeface="pbo"/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3000" b="1" dirty="0" smtClean="0">
                <a:solidFill>
                  <a:srgbClr val="1F1321"/>
                </a:solidFill>
                <a:latin typeface="pbo"/>
                <a:cs typeface="B Zar" panose="00000400000000000000" pitchFamily="2" charset="-78"/>
              </a:rPr>
              <a:t> </a:t>
            </a:r>
            <a:r>
              <a:rPr lang="fa-IR" sz="3000" b="1" dirty="0">
                <a:solidFill>
                  <a:srgbClr val="1F1321"/>
                </a:solidFill>
                <a:latin typeface="pbo"/>
                <a:cs typeface="B Zar" panose="00000400000000000000" pitchFamily="2" charset="-78"/>
              </a:rPr>
              <a:t>یکی از آن‌ها اجرای </a:t>
            </a:r>
            <a:r>
              <a:rPr lang="fa-IR" sz="3000" b="1" dirty="0" smtClean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آزمون ترسیم  </a:t>
            </a:r>
            <a:r>
              <a:rPr lang="fa-IR" sz="3000" b="1" dirty="0">
                <a:solidFill>
                  <a:srgbClr val="C00000"/>
                </a:solidFill>
                <a:latin typeface="pbo"/>
                <a:cs typeface="B Zar" panose="00000400000000000000" pitchFamily="2" charset="-78"/>
              </a:rPr>
              <a:t>خانواده </a:t>
            </a:r>
            <a:r>
              <a:rPr lang="fa-IR" sz="3000" b="1" dirty="0">
                <a:solidFill>
                  <a:srgbClr val="1F1321"/>
                </a:solidFill>
                <a:latin typeface="pbo"/>
                <a:cs typeface="B Zar" panose="00000400000000000000" pitchFamily="2" charset="-78"/>
              </a:rPr>
              <a:t>است</a:t>
            </a:r>
            <a:r>
              <a:rPr lang="fa-IR" sz="3000" b="1" dirty="0" smtClean="0">
                <a:solidFill>
                  <a:srgbClr val="1F1321"/>
                </a:solidFill>
                <a:latin typeface="pbo"/>
                <a:cs typeface="B Zar" panose="00000400000000000000" pitchFamily="2" charset="-78"/>
              </a:rPr>
              <a:t>.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en-US" sz="3000" b="1" dirty="0" smtClean="0">
                <a:solidFill>
                  <a:srgbClr val="1F1321"/>
                </a:solidFill>
                <a:latin typeface="pbo"/>
                <a:cs typeface="B Zar" panose="00000400000000000000" pitchFamily="2" charset="-78"/>
              </a:rPr>
              <a:t>DAF- DRAW A FAMILY</a:t>
            </a:r>
            <a:endParaRPr lang="fa-IR" sz="3000" b="1" dirty="0">
              <a:solidFill>
                <a:srgbClr val="1F1321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3200" b="1" dirty="0">
              <a:solidFill>
                <a:srgbClr val="1F1321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تست ترسیم خانواده</a:t>
            </a:r>
            <a:r>
              <a:rPr lang="en-US" sz="3200" b="1" dirty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en-US" sz="3200" b="1" dirty="0">
                <a:solidFill>
                  <a:srgbClr val="FF0000"/>
                </a:solidFill>
                <a:cs typeface="B Zar" panose="00000400000000000000" pitchFamily="2" charset="-78"/>
              </a:rPr>
            </a:br>
            <a:endParaRPr lang="fa-IR" sz="32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57981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 طراح تست</a:t>
            </a:r>
            <a:br>
              <a:rPr lang="fa-IR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</a:br>
            <a:endParaRPr lang="en-US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در سال 1951 روان پزشکی به نام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مایلز پوروت </a:t>
            </a:r>
            <a:r>
              <a:rPr lang="fa-IR" sz="3200" b="1" dirty="0">
                <a:cs typeface="B Zar" panose="00000400000000000000" pitchFamily="2" charset="-78"/>
              </a:rPr>
              <a:t>این تست را طراحی کرد و ساخت. </a:t>
            </a:r>
            <a:endParaRPr lang="fa-IR" sz="3200" b="1" dirty="0" smtClean="0"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221163"/>
            <a:ext cx="49085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7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رده سنی استفاده از این تست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cs typeface="B Zar" panose="00000400000000000000" pitchFamily="2" charset="-78"/>
              </a:rPr>
              <a:t>به طور کلی از این تست برای کودکان 5 تا 16 ساله می توان استفاده کرد.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154488"/>
            <a:ext cx="49037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55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3410</TotalTime>
  <Words>1370</Words>
  <Application>Microsoft Office PowerPoint</Application>
  <PresentationFormat>Custom</PresentationFormat>
  <Paragraphs>143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Organic</vt:lpstr>
      <vt:lpstr>PowerPoint Presentation</vt:lpstr>
      <vt:lpstr>PowerPoint Presentation</vt:lpstr>
      <vt:lpstr>PowerPoint Presentation</vt:lpstr>
      <vt:lpstr> نقاشی زبان کودکان است </vt:lpstr>
      <vt:lpstr> مقدمه </vt:lpstr>
      <vt:lpstr>معرفی تست ترسیم خانواده</vt:lpstr>
      <vt:lpstr> تست ترسیم خانواده </vt:lpstr>
      <vt:lpstr> طراح تست </vt:lpstr>
      <vt:lpstr>رده سنی استفاده از این تست</vt:lpstr>
      <vt:lpstr> روایی و پایایی</vt:lpstr>
      <vt:lpstr>استفاده از این تست به عنوان روشی واحد </vt:lpstr>
      <vt:lpstr>علت استفاده از نقاشی در این تست  </vt:lpstr>
      <vt:lpstr>معرفی تست ترسیم خانواده </vt:lpstr>
      <vt:lpstr>تست ترسیم خانواده</vt:lpstr>
      <vt:lpstr>مزایای نقاشی خانواده </vt:lpstr>
      <vt:lpstr>مزایای نقاشی خانواده </vt:lpstr>
      <vt:lpstr>مزایای نقاشی خانواده</vt:lpstr>
      <vt:lpstr>مزایای نقاشی خانواده</vt:lpstr>
      <vt:lpstr>مراحل  و نحوه اجرای آزمون ترسیم خانواده </vt:lpstr>
      <vt:lpstr>روش اجرای آزمون ترسیم خانواده</vt:lpstr>
      <vt:lpstr>دستورالعمل آزمون ترسیم خانواده </vt:lpstr>
      <vt:lpstr>دستورالعمل آزمون ترسیم خانواده </vt:lpstr>
      <vt:lpstr>هنگام ترسیم نقاشی در کنار کودک باشید و این نکات را یادداشت کنید</vt:lpstr>
      <vt:lpstr>هنگام ترسیم نقاشی در کنار کودک باشید و این نکات را یادداشت کنید</vt:lpstr>
      <vt:lpstr>مشاهده در هنگام ترسیم</vt:lpstr>
      <vt:lpstr>مشاهده در هنگام ترسیم</vt:lpstr>
      <vt:lpstr>مصاحبه بعد از ترسیم</vt:lpstr>
      <vt:lpstr>بعد از اتمام نقاشی ابتدا به نحوی ظریف از کار او تمجید کنید و سپس از کودک این سوالات را بپرسید</vt:lpstr>
      <vt:lpstr>بعد از اتمام نقاشی ابتدا به نحوی ظریف از کار او تمجید کنید و سپس از کودک این سوالات را بپرسید</vt:lpstr>
      <vt:lpstr>بعد از اتمام نقاشی ابتدا به نحوی ظریف از کار او تمجید کنید و سپس از کودک این سوالات را بپرسید</vt:lpstr>
      <vt:lpstr>بعد از اتمام نقاشی ابتدا به نحوی ظریف از کار او تمجید کنید و سپس از کودک این سوالات را بپرسید</vt:lpstr>
      <vt:lpstr>بعد از اتمام نقاشی ابتدا به نحوی ظریف از کار او تمجید کنید و سپس از کودک این سوالات را بپرسید</vt:lpstr>
      <vt:lpstr>بعد از اتمام نقاشی ابتدا به نحوی ظریف از کار او تمجید کنید و سپس از کودک این سوالات را بپرسید</vt:lpstr>
      <vt:lpstr>بعد از اتمام نقاشی ابتدا به نحوی ظریف از کار او تمجید کنید و سپس از کودک این سوالات را بپرسید</vt:lpstr>
      <vt:lpstr>فرایند ترسیم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ABTIN CO</dc:creator>
  <cp:lastModifiedBy>09018868042</cp:lastModifiedBy>
  <cp:revision>222</cp:revision>
  <dcterms:created xsi:type="dcterms:W3CDTF">2020-12-13T21:21:10Z</dcterms:created>
  <dcterms:modified xsi:type="dcterms:W3CDTF">2021-12-16T15:19:35Z</dcterms:modified>
</cp:coreProperties>
</file>